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659"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691" r:id="rId53"/>
    <p:sldId id="692" r:id="rId54"/>
    <p:sldId id="693" r:id="rId55"/>
    <p:sldId id="550" r:id="rId56"/>
    <p:sldId id="551" r:id="rId57"/>
    <p:sldId id="694" r:id="rId58"/>
    <p:sldId id="553" r:id="rId59"/>
    <p:sldId id="554" r:id="rId60"/>
    <p:sldId id="695" r:id="rId61"/>
    <p:sldId id="556" r:id="rId62"/>
    <p:sldId id="557" r:id="rId63"/>
    <p:sldId id="696" r:id="rId64"/>
    <p:sldId id="558" r:id="rId65"/>
    <p:sldId id="560" r:id="rId66"/>
    <p:sldId id="561" r:id="rId67"/>
    <p:sldId id="379" r:id="rId68"/>
  </p:sldIdLst>
  <p:sldSz cx="12192000" cy="6858000"/>
  <p:notesSz cx="6858000" cy="9144000"/>
  <p:embeddedFontLst>
    <p:embeddedFont>
      <p:font typeface="隶书" panose="02010600030101010101" pitchFamily="49" charset="-122"/>
      <p:regular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Berlin Sans FB Demi" panose="020E0802020502020306" pitchFamily="34" charset="0"/>
      <p:bold r:id="rId78"/>
    </p:embeddedFont>
    <p:embeddedFont>
      <p:font typeface="Calibri Light" panose="020F0302020204030204" charset="0"/>
      <p:regular r:id="rId79"/>
      <p:italic r:id="rId8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待修改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7.png"/><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1.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667108" y="26368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881422" y="37084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endParaRPr lang="zh-CN" altLang="en-US" sz="2800" dirty="0"/>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endParaRPr lang="zh-CN" altLang="en-US" sz="2800" dirty="0"/>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endParaRPr lang="zh-CN" altLang="en-US" sz="2000" dirty="0"/>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endParaRPr lang="zh-CN" altLang="en-US" sz="2000" dirty="0"/>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endParaRPr lang="zh-CN" altLang="en-US" dirty="0"/>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endParaRPr lang="zh-CN" altLang="en-US" sz="2800" dirty="0"/>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endParaRPr lang="zh-CN" altLang="en-US" b="1" dirty="0">
              <a:solidFill>
                <a:schemeClr val="tx1"/>
              </a:solidFill>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业务参与者？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46320"/>
        </p:xfrm>
        <a:graphic>
          <a:graphicData uri="http://schemas.openxmlformats.org/drawingml/2006/table">
            <a:tbl>
              <a:tblPr firstRow="1" bandRow="1"/>
              <a:tblGrid>
                <a:gridCol w="2239276"/>
                <a:gridCol w="7837556"/>
              </a:tblGrid>
              <a:tr h="370840">
                <a:tc>
                  <a:txBody>
                    <a:bodyPr/>
                    <a:lstStyle/>
                    <a:p>
                      <a:pPr algn="ctr">
                        <a:lnSpc>
                          <a:spcPct val="150000"/>
                        </a:lnSpc>
                      </a:pPr>
                      <a:r>
                        <a:rPr lang="zh-CN" altLang="en-US" sz="2800" b="1" dirty="0"/>
                        <a:t>业务用例</a:t>
                      </a:r>
                      <a:endParaRPr lang="zh-CN" altLang="en-US" sz="2800" b="1" dirty="0"/>
                    </a:p>
                  </a:txBody>
                  <a:tcPr/>
                </a:tc>
                <a:tc>
                  <a:txBody>
                    <a:bodyPr/>
                    <a:lstStyle/>
                    <a:p>
                      <a:pPr algn="ctr">
                        <a:lnSpc>
                          <a:spcPct val="150000"/>
                        </a:lnSpc>
                      </a:pPr>
                      <a:r>
                        <a:rPr lang="zh-CN" altLang="en-US" sz="2800" b="1" dirty="0"/>
                        <a:t>简述</a:t>
                      </a:r>
                      <a:endParaRPr lang="zh-CN" altLang="en-US" sz="2800" b="1" dirty="0"/>
                    </a:p>
                  </a:txBody>
                  <a:tcPr/>
                </a:tc>
              </a:tr>
              <a:tr h="370840">
                <a:tc>
                  <a:txBody>
                    <a:bodyPr/>
                    <a:lstStyle/>
                    <a:p>
                      <a:pPr algn="ctr">
                        <a:lnSpc>
                          <a:spcPct val="150000"/>
                        </a:lnSpc>
                      </a:pPr>
                      <a:r>
                        <a:rPr lang="zh-CN" altLang="en-US" sz="2800" dirty="0"/>
                        <a:t>取款</a:t>
                      </a:r>
                      <a:endParaRPr lang="zh-CN" altLang="en-US" sz="2800" dirty="0"/>
                    </a:p>
                  </a:txBody>
                  <a:tcPr/>
                </a:tc>
                <a:tc>
                  <a:txBody>
                    <a:bodyPr/>
                    <a:lstStyle/>
                    <a:p>
                      <a:pPr>
                        <a:lnSpc>
                          <a:spcPct val="150000"/>
                        </a:lnSpc>
                      </a:pPr>
                      <a:r>
                        <a:rPr lang="zh-CN" altLang="en-US" sz="2800" dirty="0"/>
                        <a:t>银行客户于财神银行营业时间，到财神银行的营业厅，由银行柜员协助办理取款业务。</a:t>
                      </a:r>
                      <a:endParaRPr lang="zh-CN" altLang="en-US" sz="2800" dirty="0"/>
                    </a:p>
                  </a:txBody>
                  <a:tcPr/>
                </a:tc>
              </a:tr>
              <a:tr h="370840">
                <a:tc>
                  <a:txBody>
                    <a:bodyPr/>
                    <a:lstStyle/>
                    <a:p>
                      <a:pPr algn="ctr">
                        <a:lnSpc>
                          <a:spcPct val="150000"/>
                        </a:lnSpc>
                      </a:pPr>
                      <a:r>
                        <a:rPr lang="zh-CN" altLang="en-US" sz="2800" dirty="0"/>
                        <a:t>存款</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银行客户于财神银行营业时间，到财神银行的营业厅，由银行柜员协助办理存款业务。</a:t>
                      </a:r>
                      <a:endParaRPr lang="zh-CN" altLang="en-US" sz="2800" dirty="0"/>
                    </a:p>
                  </a:txBody>
                  <a:tcPr/>
                </a:tc>
              </a:tr>
              <a:tr h="370840">
                <a:tc>
                  <a:txBody>
                    <a:bodyPr/>
                    <a:lstStyle/>
                    <a:p>
                      <a:pPr algn="ctr">
                        <a:lnSpc>
                          <a:spcPct val="150000"/>
                        </a:lnSpc>
                      </a:pPr>
                      <a:r>
                        <a:rPr lang="zh-CN" altLang="en-US" sz="2800" dirty="0"/>
                        <a:t>转账</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银行客户于财神银行营业时间，到财神银行的营业厅，由银行柜员协助办理转账业务。</a:t>
                      </a:r>
                      <a:endParaRPr lang="zh-CN" altLang="en-US" sz="2800" dirty="0"/>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endParaRPr lang="zh-CN" altLang="en-US" dirty="0">
              <a:solidFill>
                <a:schemeClr val="tx1"/>
              </a:solidFill>
            </a:endParaRP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endParaRPr lang="zh-CN" altLang="en-US"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endParaRPr lang="zh-CN" altLang="en-US" sz="2000" dirty="0"/>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1"/>
          <a:srcRect l="18164" t="25194" r="17968" b="11821"/>
          <a:stretch>
            <a:fillRect/>
          </a:stretch>
        </p:blipFill>
        <p:spPr bwMode="auto">
          <a:xfrm>
            <a:off x="2165852" y="1435316"/>
            <a:ext cx="7786742"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1"/>
          <a:srcRect l="26953" t="26163" r="25000" b="11821"/>
          <a:stretch>
            <a:fillRect/>
          </a:stretch>
        </p:blipFill>
        <p:spPr bwMode="auto">
          <a:xfrm>
            <a:off x="2432675" y="1245497"/>
            <a:ext cx="6452681"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1"/>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755" y="1463675"/>
            <a:ext cx="8854440" cy="4389120"/>
          </a:xfrm>
        </p:spPr>
        <p:txBody>
          <a:bodyPr/>
          <a:lstStyle/>
          <a:p>
            <a:pPr>
              <a:lnSpc>
                <a:spcPct val="150000"/>
              </a:lnSpc>
            </a:pPr>
            <a:r>
              <a:rPr lang="zh-CN" altLang="en-US" dirty="0"/>
              <a:t>了解业务组织现状的目的</a:t>
            </a:r>
            <a:r>
              <a:rPr lang="en-US" altLang="zh-CN" dirty="0"/>
              <a:t>——</a:t>
            </a:r>
            <a:r>
              <a:rPr lang="zh-CN" altLang="en-US" dirty="0">
                <a:solidFill>
                  <a:srgbClr val="FF0000"/>
                </a:solidFill>
              </a:rPr>
              <a:t>发现</a:t>
            </a:r>
            <a:r>
              <a:rPr lang="zh-CN" altLang="en-US" dirty="0"/>
              <a:t>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信息是否可以自动流转？</a:t>
            </a:r>
            <a:endParaRPr lang="en-US" altLang="zh-CN" dirty="0"/>
          </a:p>
          <a:p>
            <a:pPr lvl="1">
              <a:lnSpc>
                <a:spcPct val="150000"/>
              </a:lnSpc>
            </a:pPr>
            <a:r>
              <a:rPr lang="zh-CN" altLang="en-US" dirty="0"/>
              <a:t>复杂业务逻辑是否可以</a:t>
            </a:r>
            <a:r>
              <a:rPr lang="zh-CN" altLang="en-US" dirty="0">
                <a:sym typeface="+mn-ea"/>
              </a:rPr>
              <a:t>封装？</a:t>
            </a:r>
            <a:endParaRPr lang="en-US" altLang="zh-CN" dirty="0"/>
          </a:p>
          <a:p>
            <a:pPr lvl="1">
              <a:lnSpc>
                <a:spcPct val="150000"/>
              </a:lnSpc>
            </a:pPr>
            <a:r>
              <a:rPr lang="zh-CN" altLang="en-US" dirty="0"/>
              <a:t>职责是否可以转移？</a:t>
            </a:r>
            <a:endParaRPr lang="en-US" altLang="zh-CN" dirty="0"/>
          </a:p>
          <a:p>
            <a:pPr lvl="1">
              <a:lnSpc>
                <a:spcPct val="150000"/>
              </a:lnSpc>
            </a:pPr>
            <a:r>
              <a:rPr lang="zh-CN" altLang="en-US" dirty="0"/>
              <a:t>业务对象是否可管理？</a:t>
            </a:r>
            <a:endParaRPr lang="en-US" altLang="zh-CN" dirty="0"/>
          </a:p>
          <a:p>
            <a:pPr lvl="1">
              <a:lnSpc>
                <a:spcPct val="150000"/>
              </a:lnSpc>
            </a:pPr>
            <a:r>
              <a:rPr lang="zh-CN" altLang="en-US" dirty="0"/>
              <a:t>其他</a:t>
            </a:r>
            <a:r>
              <a:rPr lang="en-US" altLang="zh-CN" dirty="0"/>
              <a:t>……</a:t>
            </a:r>
            <a:endParaRPr lang="en-US" altLang="zh-CN" dirty="0"/>
          </a:p>
          <a:p>
            <a:pPr lvl="0">
              <a:lnSpc>
                <a:spcPct val="150000"/>
              </a:lnSpc>
            </a:pPr>
            <a:r>
              <a:rPr lang="zh-CN" altLang="en-US" dirty="0"/>
              <a:t>接下来具体</a:t>
            </a:r>
            <a:r>
              <a:rPr lang="zh-CN" altLang="en-US" dirty="0">
                <a:solidFill>
                  <a:srgbClr val="FF0000"/>
                </a:solidFill>
              </a:rPr>
              <a:t>分析</a:t>
            </a:r>
            <a:r>
              <a:rPr lang="zh-CN" altLang="en-US" dirty="0"/>
              <a:t>流程中的</a:t>
            </a:r>
            <a:r>
              <a:rPr lang="zh-CN" altLang="en-US" dirty="0">
                <a:solidFill>
                  <a:srgbClr val="FF0000"/>
                </a:solidFill>
              </a:rPr>
              <a:t>改进点</a:t>
            </a:r>
            <a:endParaRPr lang="zh-CN" altLang="en-US" dirty="0">
              <a:solidFill>
                <a:srgbClr val="FF0000"/>
              </a:solidFill>
            </a:endParaRP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20280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8359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03" y="2820616"/>
            <a:ext cx="5276190" cy="33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54480"/>
            <a:ext cx="10972800" cy="4389120"/>
          </a:xfrm>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p:cNvPicPr>
            <a:picLocks noChangeAspect="1" noChangeArrowheads="1"/>
          </p:cNvPicPr>
          <p:nvPr/>
        </p:nvPicPr>
        <p:blipFill>
          <a:blip r:embed="rId2"/>
          <a:srcRect/>
          <a:stretch>
            <a:fillRect/>
          </a:stretch>
        </p:blipFill>
        <p:spPr bwMode="auto">
          <a:xfrm>
            <a:off x="5966970" y="2429827"/>
            <a:ext cx="5023907" cy="3542802"/>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0" indent="0">
              <a:lnSpc>
                <a:spcPct val="150000"/>
              </a:lnSpc>
              <a:buFont typeface="+mj-lt"/>
              <a:buNone/>
            </a:pPr>
            <a:r>
              <a:rPr lang="zh-CN" altLang="en-US" dirty="0"/>
              <a:t>步骤：</a:t>
            </a:r>
            <a:endParaRPr lang="zh-CN" altLang="en-US"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为优化提供直观依据</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a:t>
            </a:r>
            <a:endParaRPr lang="zh-CN" altLang="en-US" dirty="0"/>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626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a:t>
            </a:r>
            <a:r>
              <a:rPr lang="zh-CN" altLang="en-US" dirty="0">
                <a:solidFill>
                  <a:srgbClr val="FF0000"/>
                </a:solidFill>
              </a:rPr>
              <a:t>业务用例、业务现状序列图、业务改进序列图</a:t>
            </a:r>
            <a:r>
              <a:rPr lang="zh-CN" altLang="en-US" dirty="0">
                <a:solidFill>
                  <a:schemeClr val="tx1"/>
                </a:solidFill>
              </a:rPr>
              <a:t>。</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如果下面问题已经很清楚了，就可以精简业务建模并直接进入需求分析阶段。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9"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endParaRPr lang="zh-CN" altLang="en-US" dirty="0"/>
          </a:p>
          <a:p>
            <a:pPr marL="914400" lvl="1" indent="-457200">
              <a:lnSpc>
                <a:spcPct val="150000"/>
              </a:lnSpc>
              <a:buFont typeface="+mj-lt"/>
              <a:buAutoNum type="arabicPeriod"/>
            </a:pPr>
            <a:r>
              <a:rPr lang="zh-CN" altLang="en-US" dirty="0"/>
              <a:t>在业务建模和需求分析解读，忘掉自己技术专家的身份；</a:t>
            </a:r>
            <a:endParaRPr lang="zh-CN" altLang="en-US" dirty="0"/>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4323</Words>
  <Application>WPS 演示</Application>
  <PresentationFormat>宽屏</PresentationFormat>
  <Paragraphs>493</Paragraphs>
  <Slides>65</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Calibri</vt:lpstr>
      <vt:lpstr>黑体</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380</cp:revision>
  <dcterms:created xsi:type="dcterms:W3CDTF">2013-08-14T15:08:00Z</dcterms:created>
  <dcterms:modified xsi:type="dcterms:W3CDTF">2018-09-26T06:38:02Z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